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305" r:id="rId40"/>
    <p:sldId id="295" r:id="rId41"/>
    <p:sldId id="296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6" r:id="rId50"/>
    <p:sldId id="307" r:id="rId51"/>
    <p:sldId id="308" r:id="rId5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14" autoAdjust="0"/>
  </p:normalViewPr>
  <p:slideViewPr>
    <p:cSldViewPr>
      <p:cViewPr varScale="1">
        <p:scale>
          <a:sx n="70" d="100"/>
          <a:sy n="70" d="100"/>
        </p:scale>
        <p:origin x="-51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73B4-458F-4E89-A4EF-5C0A29C7865F}" type="datetimeFigureOut">
              <a:rPr lang="es-ES" smtClean="0"/>
              <a:pPr/>
              <a:t>21/12/2009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F57AB-DA7A-41D3-96CD-3DEAA7862C2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73B4-458F-4E89-A4EF-5C0A29C7865F}" type="datetimeFigureOut">
              <a:rPr lang="es-ES" smtClean="0"/>
              <a:pPr/>
              <a:t>21/12/2009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F57AB-DA7A-41D3-96CD-3DEAA7862C2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73B4-458F-4E89-A4EF-5C0A29C7865F}" type="datetimeFigureOut">
              <a:rPr lang="es-ES" smtClean="0"/>
              <a:pPr/>
              <a:t>21/12/2009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F57AB-DA7A-41D3-96CD-3DEAA7862C2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73B4-458F-4E89-A4EF-5C0A29C7865F}" type="datetimeFigureOut">
              <a:rPr lang="es-ES" smtClean="0"/>
              <a:pPr/>
              <a:t>21/12/2009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F57AB-DA7A-41D3-96CD-3DEAA7862C2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73B4-458F-4E89-A4EF-5C0A29C7865F}" type="datetimeFigureOut">
              <a:rPr lang="es-ES" smtClean="0"/>
              <a:pPr/>
              <a:t>21/12/2009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F57AB-DA7A-41D3-96CD-3DEAA7862C2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73B4-458F-4E89-A4EF-5C0A29C7865F}" type="datetimeFigureOut">
              <a:rPr lang="es-ES" smtClean="0"/>
              <a:pPr/>
              <a:t>21/12/2009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F57AB-DA7A-41D3-96CD-3DEAA7862C2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73B4-458F-4E89-A4EF-5C0A29C7865F}" type="datetimeFigureOut">
              <a:rPr lang="es-ES" smtClean="0"/>
              <a:pPr/>
              <a:t>21/12/2009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F57AB-DA7A-41D3-96CD-3DEAA7862C2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73B4-458F-4E89-A4EF-5C0A29C7865F}" type="datetimeFigureOut">
              <a:rPr lang="es-ES" smtClean="0"/>
              <a:pPr/>
              <a:t>21/12/2009</a:t>
            </a:fld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BF57AB-DA7A-41D3-96CD-3DEAA7862C2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73B4-458F-4E89-A4EF-5C0A29C7865F}" type="datetimeFigureOut">
              <a:rPr lang="es-ES" smtClean="0"/>
              <a:pPr/>
              <a:t>21/12/2009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F57AB-DA7A-41D3-96CD-3DEAA7862C2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73B4-458F-4E89-A4EF-5C0A29C7865F}" type="datetimeFigureOut">
              <a:rPr lang="es-ES" smtClean="0"/>
              <a:pPr/>
              <a:t>21/12/2009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2BF57AB-DA7A-41D3-96CD-3DEAA7862C2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2EA73B4-458F-4E89-A4EF-5C0A29C7865F}" type="datetimeFigureOut">
              <a:rPr lang="es-ES" smtClean="0"/>
              <a:pPr/>
              <a:t>21/12/2009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F57AB-DA7A-41D3-96CD-3DEAA7862C2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2EA73B4-458F-4E89-A4EF-5C0A29C7865F}" type="datetimeFigureOut">
              <a:rPr lang="es-ES" smtClean="0"/>
              <a:pPr/>
              <a:t>21/12/2009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2BF57AB-DA7A-41D3-96CD-3DEAA7862C2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00100" y="1000108"/>
            <a:ext cx="7143800" cy="2000264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Proyecto Fin de Carrera Ingeniero Técnico Industrial</a:t>
            </a:r>
            <a:endParaRPr lang="es-ES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00166" y="5643578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es-ES" sz="1800" dirty="0" smtClean="0"/>
              <a:t>AUTOR: </a:t>
            </a:r>
            <a:r>
              <a:rPr lang="es-ES" sz="1800" dirty="0" smtClean="0"/>
              <a:t>ALFONSO HERRANZ OLAZÁBAL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714348" y="3429000"/>
            <a:ext cx="8143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i="1" dirty="0" smtClean="0"/>
              <a:t>MUNDOS VIRTUALES EN CAD: DISEÑO DE UNA CENTRAL FOTOVOLTAICA DE 100KW</a:t>
            </a:r>
          </a:p>
          <a:p>
            <a:pPr algn="ctr"/>
            <a:r>
              <a:rPr lang="es-ES" sz="3000" i="1" dirty="0" smtClean="0"/>
              <a:t>Y POSTERIOR MODELIZADO EN REALXTEND</a:t>
            </a:r>
            <a:endParaRPr lang="es-ES" sz="3000" i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071538" y="5929330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TUTOR</a:t>
            </a:r>
            <a:r>
              <a:rPr lang="es-ES" dirty="0" smtClean="0"/>
              <a:t>: FERNANDO JORGE FRAILE FERNÁNDEZ</a:t>
            </a:r>
            <a:endParaRPr lang="es-ES" dirty="0"/>
          </a:p>
        </p:txBody>
      </p:sp>
      <p:pic>
        <p:nvPicPr>
          <p:cNvPr id="1026" name="Picture 2" descr="C:\Users\Alfonso\Desktop\+PROYECTO\colegio 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1000108"/>
            <a:ext cx="1192645" cy="13160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Alfonso\Desktop\+PROYECTO\logo_unile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08"/>
            <a:ext cx="857256" cy="15816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24" y="285728"/>
            <a:ext cx="7467600" cy="1143000"/>
          </a:xfrm>
        </p:spPr>
        <p:txBody>
          <a:bodyPr>
            <a:noAutofit/>
          </a:bodyPr>
          <a:lstStyle/>
          <a:p>
            <a:r>
              <a:rPr lang="es-ES" sz="3100" dirty="0" smtClean="0"/>
              <a:t>Sistemas de generación con conexión a red</a:t>
            </a:r>
            <a:endParaRPr lang="es-ES" sz="3100" dirty="0"/>
          </a:p>
        </p:txBody>
      </p:sp>
      <p:pic>
        <p:nvPicPr>
          <p:cNvPr id="5123" name="Picture 3" descr="proyecto-parque-solar-seguidores-dos-ejes-murcia-3-m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7136951" cy="4714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Ventajas de los sistemas de generación fotovoltaicos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No consumen combustible</a:t>
            </a:r>
          </a:p>
          <a:p>
            <a:r>
              <a:rPr lang="es-ES" dirty="0" smtClean="0"/>
              <a:t>No producen polución ni contaminación ambiental</a:t>
            </a:r>
          </a:p>
          <a:p>
            <a:r>
              <a:rPr lang="es-ES" dirty="0" smtClean="0"/>
              <a:t>Vida útil superior a 20 años</a:t>
            </a:r>
          </a:p>
          <a:p>
            <a:r>
              <a:rPr lang="es-ES" dirty="0" smtClean="0"/>
              <a:t>Resistentes a condiciones climáticas extremas</a:t>
            </a:r>
          </a:p>
          <a:p>
            <a:r>
              <a:rPr lang="es-ES" dirty="0" smtClean="0"/>
              <a:t>No requieren mantenimiento (solo limpieza)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786" y="2428868"/>
            <a:ext cx="7753352" cy="1428752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FFFF00"/>
                </a:solidFill>
              </a:rPr>
              <a:t>Enfoque eléctrico del proyecto</a:t>
            </a:r>
            <a:endParaRPr lang="es-E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285728"/>
            <a:ext cx="7467600" cy="1143000"/>
          </a:xfrm>
        </p:spPr>
        <p:txBody>
          <a:bodyPr/>
          <a:lstStyle/>
          <a:p>
            <a:pPr algn="ctr"/>
            <a:r>
              <a:rPr lang="es-ES" dirty="0" smtClean="0"/>
              <a:t>El efecto fotovoltaico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000240"/>
            <a:ext cx="6601695" cy="3857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786" y="28572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s-ES" sz="3000" dirty="0" smtClean="0"/>
              <a:t>Caso de estudio: diseño de un parque solar de 100kW</a:t>
            </a:r>
            <a:endParaRPr lang="es-ES" sz="3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714488"/>
            <a:ext cx="7467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s-ES" sz="2000" dirty="0" smtClean="0"/>
          </a:p>
          <a:p>
            <a:pPr>
              <a:buNone/>
            </a:pPr>
            <a:r>
              <a:rPr lang="es-ES" sz="2000" dirty="0" smtClean="0"/>
              <a:t>Anotaciones previas:</a:t>
            </a:r>
          </a:p>
          <a:p>
            <a:pPr>
              <a:buNone/>
            </a:pPr>
            <a:endParaRPr lang="es-ES" sz="2000" dirty="0" smtClean="0"/>
          </a:p>
          <a:p>
            <a:pPr>
              <a:buNone/>
            </a:pPr>
            <a:r>
              <a:rPr lang="es-ES" sz="2000" dirty="0" smtClean="0"/>
              <a:t>	- Parque solar de conexionado a red de 100kW para venta de energía eléctrica</a:t>
            </a:r>
          </a:p>
          <a:p>
            <a:pPr>
              <a:buNone/>
            </a:pPr>
            <a:endParaRPr lang="es-ES" sz="2000" dirty="0" smtClean="0"/>
          </a:p>
          <a:p>
            <a:pPr>
              <a:buNone/>
            </a:pPr>
            <a:r>
              <a:rPr lang="es-ES" sz="2000" dirty="0" smtClean="0"/>
              <a:t>	- Proyecto enfocado puramente en el ámbito docente y divulgativo</a:t>
            </a:r>
          </a:p>
          <a:p>
            <a:pPr>
              <a:buNone/>
            </a:pPr>
            <a:endParaRPr lang="es-ES" sz="2000" dirty="0" smtClean="0"/>
          </a:p>
          <a:p>
            <a:pPr>
              <a:buNone/>
            </a:pPr>
            <a:r>
              <a:rPr lang="es-ES" sz="2000" dirty="0" smtClean="0"/>
              <a:t>	- Falta de referencia a elementos gráficos en el desarrollo de proyectos reales de ingeniería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24" y="285728"/>
            <a:ext cx="7467600" cy="1143000"/>
          </a:xfrm>
        </p:spPr>
        <p:txBody>
          <a:bodyPr>
            <a:noAutofit/>
          </a:bodyPr>
          <a:lstStyle/>
          <a:p>
            <a:r>
              <a:rPr lang="es-ES" sz="3200" dirty="0" smtClean="0"/>
              <a:t>Descripción esquemática de la instalación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28662" y="1928802"/>
            <a:ext cx="7467600" cy="4525963"/>
          </a:xfrm>
        </p:spPr>
        <p:txBody>
          <a:bodyPr/>
          <a:lstStyle/>
          <a:p>
            <a:r>
              <a:rPr lang="es-ES" dirty="0" smtClean="0"/>
              <a:t>Generador fotovoltaico</a:t>
            </a:r>
          </a:p>
          <a:p>
            <a:r>
              <a:rPr lang="es-ES" dirty="0" smtClean="0"/>
              <a:t>Sistema de acondicionamiento de potencia: Inversor</a:t>
            </a:r>
          </a:p>
          <a:p>
            <a:r>
              <a:rPr lang="es-ES" dirty="0" smtClean="0"/>
              <a:t>Sistema de acondicionamiento de potencia: Centro de transformación</a:t>
            </a:r>
          </a:p>
          <a:p>
            <a:r>
              <a:rPr lang="es-ES" dirty="0" smtClean="0"/>
              <a:t>Conexión a red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786" y="285728"/>
            <a:ext cx="7467600" cy="1143000"/>
          </a:xfrm>
        </p:spPr>
        <p:txBody>
          <a:bodyPr/>
          <a:lstStyle/>
          <a:p>
            <a:pPr algn="ctr"/>
            <a:r>
              <a:rPr lang="es-ES" dirty="0" smtClean="0"/>
              <a:t>Finca (I)</a:t>
            </a:r>
            <a:endParaRPr lang="es-ES" dirty="0"/>
          </a:p>
        </p:txBody>
      </p:sp>
      <p:pic>
        <p:nvPicPr>
          <p:cNvPr id="8194" name="Picture 2" descr="Le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428736"/>
            <a:ext cx="5500726" cy="4876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24" y="285728"/>
            <a:ext cx="7467600" cy="1143000"/>
          </a:xfrm>
        </p:spPr>
        <p:txBody>
          <a:bodyPr/>
          <a:lstStyle/>
          <a:p>
            <a:pPr algn="ctr"/>
            <a:r>
              <a:rPr lang="es-ES" dirty="0" smtClean="0"/>
              <a:t>Finca (II)</a:t>
            </a:r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8467725" cy="4457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467600" cy="1143000"/>
          </a:xfrm>
        </p:spPr>
        <p:txBody>
          <a:bodyPr/>
          <a:lstStyle/>
          <a:p>
            <a:pPr algn="ctr"/>
            <a:r>
              <a:rPr lang="es-ES" dirty="0" smtClean="0"/>
              <a:t>Línea de media tensión</a:t>
            </a:r>
            <a:endParaRPr lang="es-ES" dirty="0"/>
          </a:p>
        </p:txBody>
      </p:sp>
      <p:pic>
        <p:nvPicPr>
          <p:cNvPr id="10242" name="Picture 2" descr="Line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714488"/>
            <a:ext cx="5391150" cy="4356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24" y="214290"/>
            <a:ext cx="7467600" cy="1143000"/>
          </a:xfrm>
        </p:spPr>
        <p:txBody>
          <a:bodyPr/>
          <a:lstStyle/>
          <a:p>
            <a:pPr algn="ctr"/>
            <a:r>
              <a:rPr lang="es-ES" dirty="0" smtClean="0"/>
              <a:t>Módulos fotovoltaicos</a:t>
            </a:r>
            <a:endParaRPr lang="es-E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2737104" cy="5072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3929058" y="1500174"/>
            <a:ext cx="47149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dirty="0" smtClean="0"/>
              <a:t> Modelo elegido: </a:t>
            </a:r>
            <a:r>
              <a:rPr lang="es-ES" dirty="0" err="1" smtClean="0"/>
              <a:t>SolarWorld</a:t>
            </a:r>
            <a:r>
              <a:rPr lang="es-ES" dirty="0" smtClean="0"/>
              <a:t> -220 </a:t>
            </a:r>
            <a:r>
              <a:rPr lang="es-ES" dirty="0" err="1" smtClean="0"/>
              <a:t>poly</a:t>
            </a:r>
            <a:endParaRPr lang="es-ES" dirty="0" smtClean="0"/>
          </a:p>
          <a:p>
            <a:endParaRPr lang="es-ES" dirty="0" smtClean="0"/>
          </a:p>
          <a:p>
            <a:pPr>
              <a:buFontTx/>
              <a:buChar char="-"/>
            </a:pPr>
            <a:r>
              <a:rPr lang="es-ES" dirty="0" smtClean="0"/>
              <a:t> Configuración: </a:t>
            </a:r>
          </a:p>
          <a:p>
            <a:r>
              <a:rPr lang="es-ES" dirty="0" smtClean="0"/>
              <a:t>1 solo grupo generador – 3 subgrupos</a:t>
            </a:r>
          </a:p>
          <a:p>
            <a:r>
              <a:rPr lang="es-ES" dirty="0" smtClean="0"/>
              <a:t>Subgrupos – 10 filas conectadas en paralelo</a:t>
            </a:r>
          </a:p>
          <a:p>
            <a:r>
              <a:rPr lang="es-ES" dirty="0" smtClean="0"/>
              <a:t>1 fila – 16 módulos fotovoltaicos en serie</a:t>
            </a:r>
          </a:p>
          <a:p>
            <a:endParaRPr lang="es-ES" dirty="0"/>
          </a:p>
          <a:p>
            <a:r>
              <a:rPr lang="es-ES" dirty="0" smtClean="0"/>
              <a:t>Total: 480 módulos</a:t>
            </a:r>
          </a:p>
          <a:p>
            <a:endParaRPr lang="es-ES" dirty="0"/>
          </a:p>
        </p:txBody>
      </p:sp>
      <p:pic>
        <p:nvPicPr>
          <p:cNvPr id="11267" name="Picture 3" descr="caractpan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5000636"/>
            <a:ext cx="4643470" cy="15055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4429092" y="4429132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    </a:t>
            </a:r>
            <a:r>
              <a:rPr lang="es-ES" dirty="0" err="1" smtClean="0"/>
              <a:t>Carácteristicas</a:t>
            </a:r>
            <a:r>
              <a:rPr lang="es-ES" dirty="0" smtClean="0"/>
              <a:t> del módulo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INDICE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1- Objetivos y enfoque del proyecto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2- Introducción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3- Enfoque eléctrico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4- Enfoque gráfico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786" y="285728"/>
            <a:ext cx="7467600" cy="1143000"/>
          </a:xfrm>
        </p:spPr>
        <p:txBody>
          <a:bodyPr/>
          <a:lstStyle/>
          <a:p>
            <a:pPr algn="ctr"/>
            <a:r>
              <a:rPr lang="es-ES" dirty="0" smtClean="0"/>
              <a:t>Inversor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85786" y="1928802"/>
            <a:ext cx="7467600" cy="4525963"/>
          </a:xfrm>
        </p:spPr>
        <p:txBody>
          <a:bodyPr/>
          <a:lstStyle/>
          <a:p>
            <a:r>
              <a:rPr lang="es-ES" sz="2800" dirty="0" smtClean="0"/>
              <a:t>Se consideraron dos opciones inicialmente</a:t>
            </a:r>
          </a:p>
          <a:p>
            <a:pPr>
              <a:buNone/>
            </a:pPr>
            <a:endParaRPr lang="es-ES" sz="2800" dirty="0" smtClean="0"/>
          </a:p>
          <a:p>
            <a:pPr lvl="1"/>
            <a:r>
              <a:rPr lang="es-ES" dirty="0" smtClean="0"/>
              <a:t>Primera opción: Un solo inversor, 100kW</a:t>
            </a:r>
          </a:p>
          <a:p>
            <a:pPr lvl="1"/>
            <a:r>
              <a:rPr lang="es-ES" dirty="0" smtClean="0"/>
              <a:t>Segunda opción: Dos inversores de 50kW cada uno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Inversor (II)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Ventajas de la opción 1: Simplicidad, menor coste final y posibilidad de la elección de un aparato de mayor calidad</a:t>
            </a:r>
          </a:p>
          <a:p>
            <a:endParaRPr lang="es-ES" dirty="0" smtClean="0"/>
          </a:p>
          <a:p>
            <a:r>
              <a:rPr lang="es-ES" dirty="0" smtClean="0"/>
              <a:t>Ventajas de la opción 2: Red de seguridad ante una avería del inversor (la instalación seguiría produciendo al 50%)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Inversor (III)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2143116"/>
            <a:ext cx="5500726" cy="4554551"/>
          </a:xfrm>
        </p:spPr>
        <p:txBody>
          <a:bodyPr/>
          <a:lstStyle/>
          <a:p>
            <a:pPr algn="ctr"/>
            <a:r>
              <a:rPr lang="es-ES" dirty="0" smtClean="0"/>
              <a:t>Opción elegida finalmente: 1 inversor de 100kW</a:t>
            </a:r>
          </a:p>
          <a:p>
            <a:endParaRPr lang="es-ES" dirty="0" smtClean="0"/>
          </a:p>
          <a:p>
            <a:r>
              <a:rPr lang="es-ES" dirty="0" smtClean="0"/>
              <a:t>Modelo: </a:t>
            </a:r>
            <a:r>
              <a:rPr lang="es-ES" dirty="0" err="1" smtClean="0"/>
              <a:t>Xantrex</a:t>
            </a:r>
            <a:r>
              <a:rPr lang="es-ES" dirty="0" smtClean="0"/>
              <a:t> GT100E</a:t>
            </a:r>
          </a:p>
          <a:p>
            <a:endParaRPr lang="es-ES" dirty="0" smtClean="0"/>
          </a:p>
          <a:p>
            <a:r>
              <a:rPr lang="es-ES" dirty="0" err="1" smtClean="0"/>
              <a:t>Xantrex</a:t>
            </a:r>
            <a:r>
              <a:rPr lang="es-ES" dirty="0" smtClean="0"/>
              <a:t>: Marca de reconocido </a:t>
            </a:r>
            <a:r>
              <a:rPr lang="es-ES" dirty="0" smtClean="0">
                <a:solidFill>
                  <a:srgbClr val="FFFF00"/>
                </a:solidFill>
              </a:rPr>
              <a:t>prestigio mundial</a:t>
            </a:r>
          </a:p>
          <a:p>
            <a:endParaRPr lang="es-ES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571744"/>
            <a:ext cx="2514600" cy="3343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786" y="214290"/>
            <a:ext cx="7467600" cy="1143000"/>
          </a:xfrm>
        </p:spPr>
        <p:txBody>
          <a:bodyPr/>
          <a:lstStyle/>
          <a:p>
            <a:pPr algn="ctr"/>
            <a:r>
              <a:rPr lang="es-ES" dirty="0" smtClean="0"/>
              <a:t>Centro de transformación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57224" y="1643050"/>
            <a:ext cx="7467600" cy="4525963"/>
          </a:xfrm>
        </p:spPr>
        <p:txBody>
          <a:bodyPr/>
          <a:lstStyle/>
          <a:p>
            <a:r>
              <a:rPr lang="es-ES" dirty="0" smtClean="0"/>
              <a:t>La descripción detallada del mismo se </a:t>
            </a:r>
            <a:r>
              <a:rPr lang="es-ES" dirty="0" err="1" smtClean="0"/>
              <a:t>especifíca</a:t>
            </a:r>
            <a:r>
              <a:rPr lang="es-ES" dirty="0" smtClean="0"/>
              <a:t> en el apartado 3.2.8 de la memoria</a:t>
            </a:r>
          </a:p>
          <a:p>
            <a:r>
              <a:rPr lang="es-ES" dirty="0" smtClean="0"/>
              <a:t>Tiene como misión la transformación de tensión hasta obtener los 20kV a los que trabaja la línea de MT elegida</a:t>
            </a:r>
          </a:p>
          <a:p>
            <a:r>
              <a:rPr lang="es-ES" dirty="0" smtClean="0"/>
              <a:t>El centro de transformación es prefabricado (tipo PFU-4), de la compañía </a:t>
            </a:r>
            <a:r>
              <a:rPr lang="es-ES" dirty="0" err="1" smtClean="0"/>
              <a:t>Ormazabal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467600" cy="1143000"/>
          </a:xfrm>
        </p:spPr>
        <p:txBody>
          <a:bodyPr/>
          <a:lstStyle/>
          <a:p>
            <a:r>
              <a:rPr lang="es-ES" dirty="0" smtClean="0"/>
              <a:t>Centro de transformación (II)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0100" y="1643050"/>
            <a:ext cx="7467600" cy="4525963"/>
          </a:xfrm>
        </p:spPr>
        <p:txBody>
          <a:bodyPr/>
          <a:lstStyle/>
          <a:p>
            <a:r>
              <a:rPr lang="es-ES" dirty="0" smtClean="0"/>
              <a:t>La acometida al centro de transformación se realizará de manera subterránea, a través de un hueco para los tubos en el dado de cimentación</a:t>
            </a:r>
          </a:p>
          <a:p>
            <a:r>
              <a:rPr lang="es-ES" dirty="0" smtClean="0"/>
              <a:t>El transformador esta situado dentro de una cuba con gas SF6, que no será necesario reponer durante toda la vida útil del dispositivo (celdas CGC)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786" y="285728"/>
            <a:ext cx="7467600" cy="1143000"/>
          </a:xfrm>
        </p:spPr>
        <p:txBody>
          <a:bodyPr/>
          <a:lstStyle/>
          <a:p>
            <a:pPr algn="ctr"/>
            <a:r>
              <a:rPr lang="es-ES" dirty="0" smtClean="0"/>
              <a:t>Conexión a red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28662" y="1571612"/>
            <a:ext cx="7467600" cy="4525963"/>
          </a:xfrm>
        </p:spPr>
        <p:txBody>
          <a:bodyPr/>
          <a:lstStyle/>
          <a:p>
            <a:r>
              <a:rPr lang="es-ES" dirty="0" smtClean="0"/>
              <a:t>Apartado complicado a tratar: la compañía cede la información sobre el conexionado cuando el proyecto es presentado</a:t>
            </a:r>
          </a:p>
          <a:p>
            <a:endParaRPr lang="es-ES" dirty="0" smtClean="0"/>
          </a:p>
          <a:p>
            <a:r>
              <a:rPr lang="es-ES" dirty="0" smtClean="0"/>
              <a:t>Esbozos generales de acometida en la visión 3d del proyecto y los planos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/>
          <a:lstStyle/>
          <a:p>
            <a:pPr algn="ctr"/>
            <a:r>
              <a:rPr lang="es-ES" dirty="0" smtClean="0"/>
              <a:t>Cálculos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28662" y="1643050"/>
            <a:ext cx="7467600" cy="4525963"/>
          </a:xfrm>
        </p:spPr>
        <p:txBody>
          <a:bodyPr/>
          <a:lstStyle/>
          <a:p>
            <a:r>
              <a:rPr lang="es-ES" dirty="0" smtClean="0"/>
              <a:t>Durante la realización del proyecto se han tenido que realizar extensos cálculos para obtener información descriptiva de la instalación de la mayor exactitud posible</a:t>
            </a:r>
          </a:p>
          <a:p>
            <a:endParaRPr lang="es-ES" dirty="0" smtClean="0"/>
          </a:p>
          <a:p>
            <a:r>
              <a:rPr lang="es-ES" dirty="0" smtClean="0"/>
              <a:t>A continuación se explicarán los de mayor interés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Estudio energético solar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3257560"/>
          </a:xfrm>
        </p:spPr>
        <p:txBody>
          <a:bodyPr/>
          <a:lstStyle/>
          <a:p>
            <a:r>
              <a:rPr lang="es-ES" dirty="0" smtClean="0"/>
              <a:t>Dos opciones de toma de datos:</a:t>
            </a:r>
          </a:p>
          <a:p>
            <a:pPr lvl="1"/>
            <a:r>
              <a:rPr lang="es-ES" dirty="0" smtClean="0"/>
              <a:t>Datos obtenidos mediante cálculos</a:t>
            </a:r>
          </a:p>
          <a:p>
            <a:pPr lvl="2"/>
            <a:r>
              <a:rPr lang="es-ES" dirty="0" smtClean="0"/>
              <a:t>Radiación teórica que incide en la tierra</a:t>
            </a:r>
          </a:p>
          <a:p>
            <a:pPr lvl="2"/>
            <a:r>
              <a:rPr lang="es-ES" dirty="0" smtClean="0"/>
              <a:t>Extrapolación de otros datos (pluviometría nubosidad, </a:t>
            </a:r>
            <a:r>
              <a:rPr lang="es-ES" dirty="0" err="1" smtClean="0"/>
              <a:t>etc</a:t>
            </a:r>
            <a:r>
              <a:rPr lang="es-ES" dirty="0" smtClean="0"/>
              <a:t>…)</a:t>
            </a:r>
          </a:p>
          <a:p>
            <a:pPr lvl="1"/>
            <a:r>
              <a:rPr lang="es-ES" dirty="0" smtClean="0"/>
              <a:t>Datos experimentales: Estaciones </a:t>
            </a:r>
            <a:r>
              <a:rPr lang="es-ES" dirty="0" err="1" smtClean="0"/>
              <a:t>metereológicas</a:t>
            </a:r>
            <a:r>
              <a:rPr lang="es-ES" dirty="0" smtClean="0"/>
              <a:t> equipadas con </a:t>
            </a:r>
            <a:r>
              <a:rPr lang="es-ES" dirty="0" err="1" smtClean="0"/>
              <a:t>piranómetros</a:t>
            </a:r>
            <a:endParaRPr lang="es-ES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571472" y="5429264"/>
            <a:ext cx="90011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smtClean="0"/>
              <a:t>Se han usado datos publicados por CENSOLAR y por el EREN</a:t>
            </a:r>
            <a:endParaRPr lang="es-E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57290" y="285728"/>
            <a:ext cx="6686568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Evaluación del recurso solar</a:t>
            </a:r>
            <a:endParaRPr lang="es-E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14422"/>
            <a:ext cx="6804041" cy="39515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500034" y="5429264"/>
            <a:ext cx="38576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dirty="0" smtClean="0"/>
              <a:t>. León – Zona III .</a:t>
            </a:r>
          </a:p>
          <a:p>
            <a:pPr algn="ctr"/>
            <a:r>
              <a:rPr lang="es-ES" sz="2500" dirty="0" smtClean="0"/>
              <a:t>(1480 </a:t>
            </a:r>
            <a:r>
              <a:rPr lang="es-ES" sz="2500" dirty="0" err="1" smtClean="0"/>
              <a:t>kWh</a:t>
            </a:r>
            <a:r>
              <a:rPr lang="es-ES" sz="2500" dirty="0" smtClean="0"/>
              <a:t>/m2 al año)</a:t>
            </a:r>
            <a:endParaRPr lang="es-ES" sz="2500" dirty="0"/>
          </a:p>
        </p:txBody>
      </p:sp>
      <p:sp>
        <p:nvSpPr>
          <p:cNvPr id="7" name="6 CuadroTexto"/>
          <p:cNvSpPr txBox="1"/>
          <p:nvPr/>
        </p:nvSpPr>
        <p:spPr>
          <a:xfrm>
            <a:off x="5072066" y="5429264"/>
            <a:ext cx="385765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dirty="0" smtClean="0"/>
              <a:t>- 2734 horas de sol al año</a:t>
            </a:r>
          </a:p>
          <a:p>
            <a:pPr algn="ctr"/>
            <a:r>
              <a:rPr lang="es-ES" sz="2500" dirty="0" smtClean="0"/>
              <a:t>- Temperatura adecuada para minimizar pérdidas</a:t>
            </a:r>
            <a:endParaRPr lang="es-E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nergia diaria promedio Le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85926"/>
            <a:ext cx="6643734" cy="40085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214414" y="285728"/>
            <a:ext cx="7072362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Evaluación del recurso solar (II)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dirty="0" smtClean="0"/>
              <a:t>1.1- Objetivos y enfoque del proyecto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Dos objetivos claramente diferenciados:</a:t>
            </a:r>
          </a:p>
          <a:p>
            <a:pPr>
              <a:buNone/>
            </a:pPr>
            <a:endParaRPr lang="es-ES" dirty="0"/>
          </a:p>
          <a:p>
            <a:pPr>
              <a:buNone/>
            </a:pPr>
            <a:r>
              <a:rPr lang="es-ES" dirty="0"/>
              <a:t>	</a:t>
            </a:r>
            <a:r>
              <a:rPr lang="es-ES" dirty="0" smtClean="0"/>
              <a:t>- Conceptual: Enfoque eléctrico</a:t>
            </a:r>
          </a:p>
          <a:p>
            <a:pPr>
              <a:buNone/>
            </a:pPr>
            <a:endParaRPr lang="es-ES" dirty="0"/>
          </a:p>
          <a:p>
            <a:pPr>
              <a:buNone/>
            </a:pPr>
            <a:r>
              <a:rPr lang="es-ES" dirty="0" smtClean="0"/>
              <a:t>	- Empírico: Enfoque desde la expresión gráfica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467600" cy="1143000"/>
          </a:xfrm>
        </p:spPr>
        <p:txBody>
          <a:bodyPr/>
          <a:lstStyle/>
          <a:p>
            <a:pPr algn="ctr"/>
            <a:r>
              <a:rPr lang="es-ES" dirty="0" smtClean="0"/>
              <a:t>Orientación de los módulos</a:t>
            </a:r>
            <a:endParaRPr lang="es-E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714488"/>
            <a:ext cx="3544888" cy="3105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642910" y="5286388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- Interesa minimizar el azimut (Alfa)</a:t>
            </a:r>
          </a:p>
          <a:p>
            <a:endParaRPr lang="es-ES" dirty="0"/>
          </a:p>
          <a:p>
            <a:r>
              <a:rPr lang="es-ES" dirty="0" smtClean="0"/>
              <a:t>- Orientados con la parcela (cumpliendo así el requisito favorable azimut=0)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8662" y="285728"/>
            <a:ext cx="7467600" cy="1143000"/>
          </a:xfrm>
        </p:spPr>
        <p:txBody>
          <a:bodyPr/>
          <a:lstStyle/>
          <a:p>
            <a:pPr algn="ctr"/>
            <a:r>
              <a:rPr lang="es-ES" dirty="0" smtClean="0"/>
              <a:t>Inclinación de los módulos</a:t>
            </a:r>
            <a:endParaRPr lang="es-ES" dirty="0"/>
          </a:p>
        </p:txBody>
      </p:sp>
      <p:pic>
        <p:nvPicPr>
          <p:cNvPr id="16386" name="Picture 2" descr="Inclinaciones optim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429132"/>
            <a:ext cx="8572560" cy="5619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643050"/>
            <a:ext cx="4287838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500034" y="5286388"/>
            <a:ext cx="8643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dirty="0" smtClean="0"/>
              <a:t>Inclinación variable durante los doce meses del año para mejor aprovechamiento de la energía solar</a:t>
            </a:r>
          </a:p>
          <a:p>
            <a:endParaRPr lang="es-ES" dirty="0"/>
          </a:p>
          <a:p>
            <a:pPr>
              <a:buFontTx/>
              <a:buChar char="-"/>
            </a:pPr>
            <a:r>
              <a:rPr lang="es-ES" dirty="0" smtClean="0"/>
              <a:t> Especificado en el anexo de cálculos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8662" y="285728"/>
            <a:ext cx="7467600" cy="1143000"/>
          </a:xfrm>
        </p:spPr>
        <p:txBody>
          <a:bodyPr/>
          <a:lstStyle/>
          <a:p>
            <a:pPr algn="ctr"/>
            <a:r>
              <a:rPr lang="es-ES" dirty="0" smtClean="0"/>
              <a:t>Distancia entre filas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1042982"/>
          </a:xfrm>
        </p:spPr>
        <p:txBody>
          <a:bodyPr/>
          <a:lstStyle/>
          <a:p>
            <a:r>
              <a:rPr lang="es-ES" dirty="0" smtClean="0"/>
              <a:t>Debe existir una distancia mínima para evitar el sombreado</a:t>
            </a:r>
            <a:endParaRPr lang="es-E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786058"/>
            <a:ext cx="5019675" cy="2105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642910" y="5214950"/>
            <a:ext cx="7467600" cy="104298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s-E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 nuestro caso se ha calculado y son </a:t>
            </a:r>
            <a:r>
              <a:rPr kumimoji="0" lang="es-E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5.10 metros</a:t>
            </a:r>
            <a:endParaRPr kumimoji="0" lang="es-ES" sz="3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Pérdidas por temperatura</a:t>
            </a:r>
            <a:endParaRPr lang="es-ES" dirty="0"/>
          </a:p>
        </p:txBody>
      </p:sp>
      <p:pic>
        <p:nvPicPr>
          <p:cNvPr id="18434" name="Picture 2" descr="Rendimiento Pane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214818"/>
            <a:ext cx="7344376" cy="2357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1071538" y="1428736"/>
            <a:ext cx="72152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dirty="0" smtClean="0"/>
              <a:t> El aumento de temperatura perjudicará al funcionamiento de las células, por lo que el rendimiento se verá reducido en los meses de más calor debido a las temperaturas</a:t>
            </a:r>
          </a:p>
          <a:p>
            <a:pPr>
              <a:buFontTx/>
              <a:buChar char="-"/>
            </a:pPr>
            <a:endParaRPr lang="es-ES" dirty="0"/>
          </a:p>
          <a:p>
            <a:pPr>
              <a:buFontTx/>
              <a:buChar char="-"/>
            </a:pPr>
            <a:r>
              <a:rPr lang="es-ES" dirty="0" smtClean="0"/>
              <a:t> Se han tomado datos del aeropuerto de la virgen del camino en este proyecto</a:t>
            </a:r>
          </a:p>
          <a:p>
            <a:pPr>
              <a:buFontTx/>
              <a:buChar char="-"/>
            </a:pPr>
            <a:endParaRPr lang="es-ES" dirty="0"/>
          </a:p>
          <a:p>
            <a:pPr>
              <a:buFontTx/>
              <a:buChar char="-"/>
            </a:pPr>
            <a:r>
              <a:rPr lang="es-ES" dirty="0"/>
              <a:t> </a:t>
            </a:r>
            <a:r>
              <a:rPr lang="es-ES" dirty="0" smtClean="0"/>
              <a:t>Aparte, las pérdidas por sombras se estiman menores de un 1%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24" y="285728"/>
            <a:ext cx="7467600" cy="1143000"/>
          </a:xfrm>
        </p:spPr>
        <p:txBody>
          <a:bodyPr/>
          <a:lstStyle/>
          <a:p>
            <a:pPr algn="ctr"/>
            <a:r>
              <a:rPr lang="es-ES" dirty="0" smtClean="0"/>
              <a:t>Rendimiento del sistema</a:t>
            </a:r>
            <a:endParaRPr lang="es-ES" dirty="0"/>
          </a:p>
        </p:txBody>
      </p:sp>
      <p:pic>
        <p:nvPicPr>
          <p:cNvPr id="19458" name="Picture 2" descr="Rendimiento siste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71876"/>
            <a:ext cx="7752507" cy="3071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571472" y="1428736"/>
            <a:ext cx="82153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dirty="0" smtClean="0"/>
              <a:t> Se estudia en base al PR (performance ratio) del sistema</a:t>
            </a:r>
          </a:p>
          <a:p>
            <a:pPr>
              <a:buFontTx/>
              <a:buChar char="-"/>
            </a:pPr>
            <a:endParaRPr lang="es-ES" dirty="0" smtClean="0"/>
          </a:p>
          <a:p>
            <a:pPr>
              <a:buFontTx/>
              <a:buChar char="-"/>
            </a:pPr>
            <a:r>
              <a:rPr lang="es-ES" dirty="0"/>
              <a:t> </a:t>
            </a:r>
            <a:r>
              <a:rPr lang="es-ES" dirty="0" smtClean="0"/>
              <a:t>Viene dado por la fórmula </a:t>
            </a:r>
            <a:r>
              <a:rPr lang="es-ES_tradnl" dirty="0"/>
              <a:t>PR(%)= (100 – A – </a:t>
            </a:r>
            <a:r>
              <a:rPr lang="es-ES_tradnl" dirty="0" err="1"/>
              <a:t>Ptemp</a:t>
            </a:r>
            <a:r>
              <a:rPr lang="es-ES_tradnl" dirty="0"/>
              <a:t>) x B x C x D x E x </a:t>
            </a:r>
            <a:r>
              <a:rPr lang="es-ES_tradnl" dirty="0" smtClean="0"/>
              <a:t>F  (facilitada por el Instituto de tecnología y formación)</a:t>
            </a:r>
            <a:r>
              <a:rPr lang="es-ES" dirty="0" smtClean="0"/>
              <a:t> </a:t>
            </a:r>
          </a:p>
          <a:p>
            <a:pPr>
              <a:buFontTx/>
              <a:buChar char="-"/>
            </a:pPr>
            <a:endParaRPr lang="es-ES" dirty="0"/>
          </a:p>
          <a:p>
            <a:pPr>
              <a:buFontTx/>
              <a:buChar char="-"/>
            </a:pPr>
            <a:r>
              <a:rPr lang="es-ES" dirty="0" smtClean="0"/>
              <a:t> En el anexo de cálculos y memoria se detallan cada uno de los parámetros y su obtención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8662" y="285728"/>
            <a:ext cx="7467600" cy="1143000"/>
          </a:xfrm>
        </p:spPr>
        <p:txBody>
          <a:bodyPr/>
          <a:lstStyle/>
          <a:p>
            <a:pPr algn="ctr"/>
            <a:r>
              <a:rPr lang="es-ES" dirty="0" smtClean="0"/>
              <a:t>Rendimiento del sistema (II)</a:t>
            </a:r>
            <a:endParaRPr lang="es-ES" dirty="0"/>
          </a:p>
        </p:txBody>
      </p:sp>
      <p:pic>
        <p:nvPicPr>
          <p:cNvPr id="20482" name="Picture 2" descr="Dibuj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7500990" cy="40412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785786" y="6072206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- LA MEDIA DEL RENDIMIENTO ANUAL DEL SISTEMA ES DEL </a:t>
            </a:r>
            <a:r>
              <a:rPr lang="es-ES" dirty="0" smtClean="0">
                <a:solidFill>
                  <a:srgbClr val="FFFF00"/>
                </a:solidFill>
              </a:rPr>
              <a:t>75,44%</a:t>
            </a:r>
            <a:r>
              <a:rPr lang="es-ES" dirty="0" smtClean="0"/>
              <a:t> -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28662" y="1571612"/>
            <a:ext cx="7467600" cy="4525963"/>
          </a:xfrm>
        </p:spPr>
        <p:txBody>
          <a:bodyPr>
            <a:normAutofit/>
          </a:bodyPr>
          <a:lstStyle/>
          <a:p>
            <a:r>
              <a:rPr lang="es-ES" dirty="0" smtClean="0"/>
              <a:t>Cabe destacar que la energía media anual producida por la instalación será de </a:t>
            </a:r>
            <a:r>
              <a:rPr lang="es-ES" dirty="0" smtClean="0">
                <a:solidFill>
                  <a:srgbClr val="FFFF00"/>
                </a:solidFill>
              </a:rPr>
              <a:t>134.37 MW </a:t>
            </a:r>
          </a:p>
          <a:p>
            <a:endParaRPr lang="es-ES" dirty="0" smtClean="0">
              <a:solidFill>
                <a:srgbClr val="FFFF00"/>
              </a:solidFill>
            </a:endParaRPr>
          </a:p>
          <a:p>
            <a:r>
              <a:rPr lang="es-ES" dirty="0" smtClean="0">
                <a:solidFill>
                  <a:schemeClr val="tx1">
                    <a:lumMod val="95000"/>
                  </a:schemeClr>
                </a:solidFill>
              </a:rPr>
              <a:t>Existen limitaciones en el diseño de la instalación, detalladas en los anexos</a:t>
            </a:r>
          </a:p>
          <a:p>
            <a:pPr lvl="1"/>
            <a:r>
              <a:rPr lang="es-ES_tradnl" u="sng" dirty="0" smtClean="0"/>
              <a:t>17 módulos por ramal como máximo</a:t>
            </a:r>
            <a:endParaRPr lang="es-ES" dirty="0" smtClean="0"/>
          </a:p>
          <a:p>
            <a:pPr lvl="1"/>
            <a:r>
              <a:rPr lang="es-ES_tradnl" u="sng" dirty="0" smtClean="0"/>
              <a:t>11 módulos por ramal como mínimo</a:t>
            </a:r>
            <a:endParaRPr lang="es-ES" dirty="0" smtClean="0"/>
          </a:p>
          <a:p>
            <a:pPr lvl="1"/>
            <a:r>
              <a:rPr lang="es-ES_tradnl" u="sng" dirty="0" smtClean="0"/>
              <a:t>43 ramales máximo en paralelo</a:t>
            </a:r>
            <a:endParaRPr lang="es-ES" u="sng" dirty="0" smtClean="0">
              <a:solidFill>
                <a:schemeClr val="tx1">
                  <a:lumMod val="95000"/>
                </a:schemeClr>
              </a:solidFill>
            </a:endParaRPr>
          </a:p>
          <a:p>
            <a:pPr lvl="1"/>
            <a:endParaRPr lang="es-E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467600" cy="1143000"/>
          </a:xfrm>
        </p:spPr>
        <p:txBody>
          <a:bodyPr/>
          <a:lstStyle/>
          <a:p>
            <a:pPr algn="ctr"/>
            <a:r>
              <a:rPr lang="es-ES" dirty="0" smtClean="0"/>
              <a:t>Conclusiones (II)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28662" y="1643050"/>
            <a:ext cx="7572428" cy="4714907"/>
          </a:xfrm>
        </p:spPr>
        <p:txBody>
          <a:bodyPr>
            <a:normAutofit/>
          </a:bodyPr>
          <a:lstStyle/>
          <a:p>
            <a:r>
              <a:rPr lang="es-ES_tradnl" sz="3200" b="1" dirty="0" smtClean="0"/>
              <a:t>Tipo de instalación :</a:t>
            </a:r>
            <a:r>
              <a:rPr lang="es-ES_tradnl" sz="3200" dirty="0" smtClean="0"/>
              <a:t> Campo solar fijo</a:t>
            </a:r>
            <a:endParaRPr lang="es-ES" sz="3200" dirty="0" smtClean="0"/>
          </a:p>
          <a:p>
            <a:r>
              <a:rPr lang="es-ES_tradnl" sz="3200" b="1" dirty="0" smtClean="0"/>
              <a:t>Nº de módulos :</a:t>
            </a:r>
            <a:r>
              <a:rPr lang="es-ES_tradnl" sz="3200" dirty="0" smtClean="0"/>
              <a:t> 480 módulos</a:t>
            </a:r>
            <a:endParaRPr lang="es-ES" sz="3200" dirty="0" smtClean="0"/>
          </a:p>
          <a:p>
            <a:r>
              <a:rPr lang="es-ES_tradnl" sz="3200" b="1" dirty="0" smtClean="0"/>
              <a:t>Potencia [</a:t>
            </a:r>
            <a:r>
              <a:rPr lang="es-ES_tradnl" sz="3200" b="1" dirty="0" err="1" smtClean="0"/>
              <a:t>Wp</a:t>
            </a:r>
            <a:r>
              <a:rPr lang="es-ES_tradnl" sz="3200" b="1" dirty="0" smtClean="0"/>
              <a:t>] :</a:t>
            </a:r>
            <a:r>
              <a:rPr lang="es-ES_tradnl" sz="3200" dirty="0" smtClean="0"/>
              <a:t> 104002 </a:t>
            </a:r>
            <a:r>
              <a:rPr lang="es-ES_tradnl" sz="3200" dirty="0" err="1" smtClean="0"/>
              <a:t>Wp</a:t>
            </a:r>
            <a:endParaRPr lang="es-ES" sz="3200" dirty="0" smtClean="0"/>
          </a:p>
          <a:p>
            <a:r>
              <a:rPr lang="es-ES_tradnl" sz="3200" b="1" dirty="0" smtClean="0"/>
              <a:t>Intensidad [A] :</a:t>
            </a:r>
            <a:r>
              <a:rPr lang="es-ES_tradnl" sz="3200" dirty="0" smtClean="0"/>
              <a:t> 240A</a:t>
            </a:r>
            <a:endParaRPr lang="es-ES" sz="3200" dirty="0" smtClean="0"/>
          </a:p>
          <a:p>
            <a:r>
              <a:rPr lang="es-ES_tradnl" sz="3200" b="1" dirty="0" smtClean="0"/>
              <a:t>Tensión [V] :</a:t>
            </a:r>
            <a:r>
              <a:rPr lang="es-ES_tradnl" sz="3200" dirty="0" smtClean="0"/>
              <a:t> 585,6V</a:t>
            </a:r>
            <a:endParaRPr lang="es-ES" sz="3200" dirty="0" smtClean="0"/>
          </a:p>
          <a:p>
            <a:r>
              <a:rPr lang="es-ES_tradnl" sz="3200" b="1" dirty="0" smtClean="0"/>
              <a:t>Módulos por ramal :</a:t>
            </a:r>
            <a:r>
              <a:rPr lang="es-ES_tradnl" sz="3200" dirty="0" smtClean="0"/>
              <a:t> 16</a:t>
            </a:r>
            <a:endParaRPr lang="es-ES" sz="3200" dirty="0" smtClean="0"/>
          </a:p>
          <a:p>
            <a:r>
              <a:rPr lang="es-ES_tradnl" sz="3200" b="1" dirty="0" smtClean="0"/>
              <a:t>Nº de ramales :</a:t>
            </a:r>
            <a:r>
              <a:rPr lang="es-ES_tradnl" sz="3200" dirty="0" smtClean="0"/>
              <a:t> 30</a:t>
            </a:r>
            <a:endParaRPr lang="es-ES" sz="3200" dirty="0" smtClean="0"/>
          </a:p>
          <a:p>
            <a:pPr lvl="1"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214414" y="2428868"/>
            <a:ext cx="7753352" cy="1428752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FFFF00"/>
                </a:solidFill>
              </a:rPr>
              <a:t>Enfoque gráfico del proyecto</a:t>
            </a:r>
            <a:endParaRPr lang="es-E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57290" y="1428736"/>
            <a:ext cx="7467600" cy="4525963"/>
          </a:xfrm>
        </p:spPr>
        <p:txBody>
          <a:bodyPr/>
          <a:lstStyle/>
          <a:p>
            <a:r>
              <a:rPr lang="es-ES" dirty="0" smtClean="0"/>
              <a:t>3 partes diferenciadas:</a:t>
            </a:r>
          </a:p>
          <a:p>
            <a:pPr lvl="1"/>
            <a:endParaRPr lang="es-ES" dirty="0" smtClean="0"/>
          </a:p>
          <a:p>
            <a:pPr lvl="1"/>
            <a:r>
              <a:rPr lang="es-ES" dirty="0" smtClean="0"/>
              <a:t>Apartado de planos</a:t>
            </a:r>
          </a:p>
          <a:p>
            <a:pPr lvl="1"/>
            <a:endParaRPr lang="es-ES" dirty="0" smtClean="0"/>
          </a:p>
          <a:p>
            <a:pPr lvl="1"/>
            <a:r>
              <a:rPr lang="es-ES" dirty="0" smtClean="0"/>
              <a:t>Trabajo en </a:t>
            </a:r>
            <a:r>
              <a:rPr lang="es-ES" dirty="0" err="1" smtClean="0"/>
              <a:t>Autocad</a:t>
            </a:r>
            <a:r>
              <a:rPr lang="es-ES" dirty="0" smtClean="0"/>
              <a:t> 3D</a:t>
            </a:r>
          </a:p>
          <a:p>
            <a:pPr lvl="1"/>
            <a:endParaRPr lang="es-ES" dirty="0" smtClean="0"/>
          </a:p>
          <a:p>
            <a:pPr lvl="1"/>
            <a:r>
              <a:rPr lang="es-ES" dirty="0" err="1" smtClean="0"/>
              <a:t>RealXtend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264318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" sz="6000" dirty="0" smtClean="0">
                <a:solidFill>
                  <a:srgbClr val="FFFF00"/>
                </a:solidFill>
              </a:rPr>
              <a:t>Introducción</a:t>
            </a:r>
            <a:endParaRPr lang="es-ES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467600" cy="1143000"/>
          </a:xfrm>
        </p:spPr>
        <p:txBody>
          <a:bodyPr/>
          <a:lstStyle/>
          <a:p>
            <a:pPr algn="ctr"/>
            <a:r>
              <a:rPr lang="es-ES" dirty="0" smtClean="0"/>
              <a:t>Apartado de planos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57224" y="1714488"/>
            <a:ext cx="7467600" cy="4525963"/>
          </a:xfrm>
        </p:spPr>
        <p:txBody>
          <a:bodyPr/>
          <a:lstStyle/>
          <a:p>
            <a:r>
              <a:rPr lang="es-ES" dirty="0" smtClean="0"/>
              <a:t>Mención al apartado de planos, más extenso que el </a:t>
            </a:r>
            <a:r>
              <a:rPr lang="es-ES" dirty="0" err="1" smtClean="0"/>
              <a:t>éstandar</a:t>
            </a:r>
            <a:r>
              <a:rPr lang="es-ES" dirty="0" smtClean="0"/>
              <a:t> requerido en un proyecto de éstas características</a:t>
            </a:r>
          </a:p>
          <a:p>
            <a:endParaRPr lang="es-ES" dirty="0" smtClean="0"/>
          </a:p>
          <a:p>
            <a:r>
              <a:rPr lang="es-ES" dirty="0" smtClean="0"/>
              <a:t>18 planos en los que se describe detalladamente la instalación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/>
          <a:lstStyle/>
          <a:p>
            <a:pPr algn="ctr"/>
            <a:r>
              <a:rPr lang="es-ES" dirty="0" smtClean="0"/>
              <a:t>Trabajo en </a:t>
            </a:r>
            <a:r>
              <a:rPr lang="es-ES" dirty="0" err="1" smtClean="0"/>
              <a:t>Autocad</a:t>
            </a:r>
            <a:r>
              <a:rPr lang="es-ES" dirty="0" smtClean="0"/>
              <a:t> 3D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85786" y="1714488"/>
            <a:ext cx="7467600" cy="4525963"/>
          </a:xfrm>
        </p:spPr>
        <p:txBody>
          <a:bodyPr/>
          <a:lstStyle/>
          <a:p>
            <a:r>
              <a:rPr lang="es-ES" dirty="0" smtClean="0"/>
              <a:t>Herramienta de uso generalizado en la ingeniería. </a:t>
            </a:r>
          </a:p>
          <a:p>
            <a:r>
              <a:rPr lang="es-ES" dirty="0" smtClean="0"/>
              <a:t>Necesarios modelos de Autocad3D para los objetivos proyectados</a:t>
            </a:r>
          </a:p>
          <a:p>
            <a:r>
              <a:rPr lang="es-ES" dirty="0" smtClean="0"/>
              <a:t>Se ha trabajado con la versión 2007 por afinidad al entorno (versión con la que se realizan las prácticas de Dibujo Técnico II en ITI)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785786" y="0"/>
            <a:ext cx="7929618" cy="1071546"/>
          </a:xfrm>
          <a:prstGeom prst="rect">
            <a:avLst/>
          </a:prstGeom>
        </p:spPr>
        <p:txBody>
          <a:bodyPr vert="horz" lIns="45720" rIns="4572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Módulos y estructura de soporte </a:t>
            </a:r>
            <a:endParaRPr kumimoji="0" lang="es-ES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42984"/>
            <a:ext cx="7143800" cy="52774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786" y="28572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Canalización de media tensión</a:t>
            </a:r>
            <a:endParaRPr lang="es-ES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515350" cy="4829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786" y="285728"/>
            <a:ext cx="7467600" cy="1143000"/>
          </a:xfrm>
        </p:spPr>
        <p:txBody>
          <a:bodyPr/>
          <a:lstStyle/>
          <a:p>
            <a:pPr algn="ctr"/>
            <a:r>
              <a:rPr lang="es-ES" dirty="0" smtClean="0"/>
              <a:t>Canalización de baja tensión</a:t>
            </a:r>
            <a:endParaRPr lang="es-E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8206418" cy="49434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1538" y="0"/>
            <a:ext cx="7467600" cy="1143000"/>
          </a:xfrm>
        </p:spPr>
        <p:txBody>
          <a:bodyPr/>
          <a:lstStyle/>
          <a:p>
            <a:pPr algn="ctr"/>
            <a:r>
              <a:rPr lang="es-ES" dirty="0" smtClean="0"/>
              <a:t>Armario inversor</a:t>
            </a:r>
            <a:endParaRPr lang="es-E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214422"/>
            <a:ext cx="4000528" cy="5307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8662" y="0"/>
            <a:ext cx="7467600" cy="1143000"/>
          </a:xfrm>
        </p:spPr>
        <p:txBody>
          <a:bodyPr/>
          <a:lstStyle/>
          <a:p>
            <a:pPr algn="ctr"/>
            <a:r>
              <a:rPr lang="es-ES" dirty="0" smtClean="0"/>
              <a:t>Centro de transformación</a:t>
            </a:r>
            <a:endParaRPr lang="es-E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85860"/>
            <a:ext cx="6215106" cy="52912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1538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s-ES" sz="3500" dirty="0" smtClean="0"/>
              <a:t>Poste y acometida de media tensión</a:t>
            </a:r>
            <a:endParaRPr lang="es-ES" sz="35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142984"/>
            <a:ext cx="5143536" cy="53948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Trabajo en </a:t>
            </a:r>
            <a:r>
              <a:rPr lang="es-ES" dirty="0" err="1" smtClean="0"/>
              <a:t>RealXtend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4348" y="1571612"/>
            <a:ext cx="7467600" cy="4525963"/>
          </a:xfrm>
        </p:spPr>
        <p:txBody>
          <a:bodyPr/>
          <a:lstStyle/>
          <a:p>
            <a:r>
              <a:rPr lang="es-ES" dirty="0" err="1" smtClean="0"/>
              <a:t>RealXtend</a:t>
            </a:r>
            <a:r>
              <a:rPr lang="es-ES" dirty="0" smtClean="0"/>
              <a:t> es una herramienta libre basada en </a:t>
            </a:r>
            <a:r>
              <a:rPr lang="es-ES" dirty="0" err="1" smtClean="0"/>
              <a:t>OpenSim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err="1" smtClean="0"/>
              <a:t>Basandose</a:t>
            </a:r>
            <a:r>
              <a:rPr lang="es-ES" dirty="0" smtClean="0"/>
              <a:t> en la tecnología usada en la exitosa plataforma </a:t>
            </a:r>
            <a:r>
              <a:rPr lang="es-ES" dirty="0" err="1" smtClean="0"/>
              <a:t>Second</a:t>
            </a:r>
            <a:r>
              <a:rPr lang="es-ES" dirty="0" smtClean="0"/>
              <a:t> </a:t>
            </a:r>
            <a:r>
              <a:rPr lang="es-ES" dirty="0" err="1" smtClean="0"/>
              <a:t>Life</a:t>
            </a:r>
            <a:r>
              <a:rPr lang="es-ES" dirty="0" smtClean="0"/>
              <a:t>, nos permite recrear un entorno virtual para uso público o privado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85786" y="1142984"/>
            <a:ext cx="7467600" cy="4525963"/>
          </a:xfrm>
        </p:spPr>
        <p:txBody>
          <a:bodyPr/>
          <a:lstStyle/>
          <a:p>
            <a:r>
              <a:rPr lang="es-ES" dirty="0" smtClean="0"/>
              <a:t>Grandes posibilidades en la hibridación del mundo de la ingeniería eléctrica y la ingeniería gráfica </a:t>
            </a:r>
            <a:r>
              <a:rPr lang="es-ES" dirty="0" err="1" smtClean="0"/>
              <a:t>computerizada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A partir de los modelos generados en Autocad3D, se ha generado un entorno virtual para recrear de manera detallada la instalación proyectada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energía solar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/>
              <a:t>Fuente de energía renovable en mayor expansión</a:t>
            </a:r>
          </a:p>
          <a:p>
            <a:r>
              <a:rPr lang="es-ES" dirty="0" smtClean="0"/>
              <a:t>4000 veces mas de energía arrojada sobre la tierra de la aprovechada</a:t>
            </a:r>
          </a:p>
          <a:p>
            <a:r>
              <a:rPr lang="es-ES" dirty="0" smtClean="0"/>
              <a:t>Situación favorecida de España para el aprovechamiento de la energía solar</a:t>
            </a:r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142852"/>
            <a:ext cx="7924800" cy="143985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Proceso de exportación de archivos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1643050"/>
            <a:ext cx="7467600" cy="4525963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Partiendo de un modelo de Autocad3D, con el programa 3dStudioMax, le damos material a cada capa del dibujo de </a:t>
            </a:r>
            <a:r>
              <a:rPr lang="es-ES" dirty="0" err="1" smtClean="0"/>
              <a:t>autocad</a:t>
            </a:r>
            <a:endParaRPr lang="es-ES" dirty="0" smtClean="0"/>
          </a:p>
          <a:p>
            <a:r>
              <a:rPr lang="es-ES" dirty="0" smtClean="0"/>
              <a:t>Exportamos ese archivo .</a:t>
            </a:r>
            <a:r>
              <a:rPr lang="es-ES" dirty="0" err="1" smtClean="0"/>
              <a:t>max</a:t>
            </a:r>
            <a:r>
              <a:rPr lang="es-ES" dirty="0" smtClean="0"/>
              <a:t> en uno .3ds, para que lo reconozca el programa 3ds2mesh</a:t>
            </a:r>
          </a:p>
          <a:p>
            <a:r>
              <a:rPr lang="es-ES" dirty="0" smtClean="0"/>
              <a:t>El programa anteriormente citado nos provee del archivo .</a:t>
            </a:r>
            <a:r>
              <a:rPr lang="es-ES" dirty="0" err="1" smtClean="0"/>
              <a:t>mesh</a:t>
            </a:r>
            <a:r>
              <a:rPr lang="es-ES" dirty="0" smtClean="0"/>
              <a:t> necesario en </a:t>
            </a:r>
            <a:r>
              <a:rPr lang="es-ES" dirty="0" err="1" smtClean="0"/>
              <a:t>RealXtend</a:t>
            </a:r>
            <a:r>
              <a:rPr lang="es-ES" dirty="0" smtClean="0"/>
              <a:t> (define la </a:t>
            </a:r>
            <a:r>
              <a:rPr lang="es-ES" dirty="0" err="1" smtClean="0"/>
              <a:t>prim</a:t>
            </a:r>
            <a:r>
              <a:rPr lang="es-ES" dirty="0" smtClean="0"/>
              <a:t> y la da forma), y del .material que </a:t>
            </a:r>
            <a:r>
              <a:rPr lang="es-ES" dirty="0" err="1" smtClean="0"/>
              <a:t>definira</a:t>
            </a:r>
            <a:r>
              <a:rPr lang="es-ES" dirty="0" smtClean="0"/>
              <a:t> los materiales del mismo</a:t>
            </a:r>
          </a:p>
          <a:p>
            <a:r>
              <a:rPr lang="es-ES" dirty="0" smtClean="0"/>
              <a:t>Subiendo los archivos a nuestro servidor de </a:t>
            </a:r>
            <a:r>
              <a:rPr lang="es-ES" dirty="0" err="1" smtClean="0"/>
              <a:t>RealXtend</a:t>
            </a:r>
            <a:r>
              <a:rPr lang="es-ES" dirty="0" smtClean="0"/>
              <a:t> y </a:t>
            </a:r>
            <a:r>
              <a:rPr lang="es-ES" dirty="0" err="1" smtClean="0"/>
              <a:t>colocandolos</a:t>
            </a:r>
            <a:r>
              <a:rPr lang="es-ES" dirty="0" smtClean="0"/>
              <a:t> a nuestro gusto podremos disponer de un entorno virtual totalmente personalizado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57224" y="1643050"/>
            <a:ext cx="7467600" cy="4525963"/>
          </a:xfrm>
        </p:spPr>
        <p:txBody>
          <a:bodyPr/>
          <a:lstStyle/>
          <a:p>
            <a:r>
              <a:rPr lang="es-ES" dirty="0" smtClean="0"/>
              <a:t>Por último, para finalizar la defensa de este proyecto fin de carrera, se realizará una paseo virtual con la herramienta </a:t>
            </a:r>
            <a:r>
              <a:rPr lang="es-ES" dirty="0" err="1" smtClean="0"/>
              <a:t>RealXtend</a:t>
            </a:r>
            <a:r>
              <a:rPr lang="es-ES" dirty="0" smtClean="0"/>
              <a:t>, para mostrar el trabajo realizado en este apartado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/>
          <a:lstStyle/>
          <a:p>
            <a:pPr algn="ctr"/>
            <a:r>
              <a:rPr lang="es-ES" dirty="0" smtClean="0"/>
              <a:t>Potencial energético solar</a:t>
            </a:r>
            <a:endParaRPr lang="es-ES" dirty="0"/>
          </a:p>
        </p:txBody>
      </p:sp>
      <p:pic>
        <p:nvPicPr>
          <p:cNvPr id="2050" name="Picture 2" descr="mapa-solar-espa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3554412" cy="3727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solar-radi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85926"/>
            <a:ext cx="3856038" cy="37004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Factor económico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714488"/>
            <a:ext cx="7467600" cy="4525963"/>
          </a:xfrm>
        </p:spPr>
        <p:txBody>
          <a:bodyPr/>
          <a:lstStyle/>
          <a:p>
            <a:r>
              <a:rPr lang="es-ES" dirty="0" smtClean="0"/>
              <a:t>Subvenciones estatales y europeas muy cuantiosas</a:t>
            </a:r>
          </a:p>
          <a:p>
            <a:r>
              <a:rPr lang="es-ES" dirty="0" smtClean="0"/>
              <a:t>Subvenciones a fondo perdido</a:t>
            </a:r>
          </a:p>
          <a:p>
            <a:r>
              <a:rPr lang="es-ES" dirty="0" smtClean="0"/>
              <a:t>Facilidad de recuperar la inversión realizada a largo plazo</a:t>
            </a:r>
          </a:p>
          <a:p>
            <a:r>
              <a:rPr lang="es-ES" dirty="0" smtClean="0"/>
              <a:t>Elementos que requieren de un mantenimiento mínimo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24" y="14285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Crecimiento en </a:t>
            </a:r>
            <a:r>
              <a:rPr lang="es-ES" dirty="0" err="1" smtClean="0"/>
              <a:t>Mw</a:t>
            </a:r>
            <a:r>
              <a:rPr lang="es-ES" dirty="0" smtClean="0"/>
              <a:t> del mercado</a:t>
            </a:r>
            <a:endParaRPr lang="es-ES" dirty="0"/>
          </a:p>
        </p:txBody>
      </p:sp>
      <p:pic>
        <p:nvPicPr>
          <p:cNvPr id="3074" name="Picture 2" descr="crecmerca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214422"/>
            <a:ext cx="4606925" cy="5262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24" y="28572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s-ES" sz="3500" dirty="0" smtClean="0"/>
              <a:t>Sistemas de generación aislados</a:t>
            </a:r>
            <a:endParaRPr lang="es-ES" sz="3500" dirty="0"/>
          </a:p>
        </p:txBody>
      </p:sp>
      <p:pic>
        <p:nvPicPr>
          <p:cNvPr id="4099" name="Picture 3" descr="teja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00174"/>
            <a:ext cx="6500858" cy="48698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cnico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251</TotalTime>
  <Words>1270</Words>
  <Application>Microsoft Office PowerPoint</Application>
  <PresentationFormat>Presentación en pantalla (4:3)</PresentationFormat>
  <Paragraphs>189</Paragraphs>
  <Slides>51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52" baseType="lpstr">
      <vt:lpstr>Técnico</vt:lpstr>
      <vt:lpstr>Proyecto Fin de Carrera Ingeniero Técnico Industrial</vt:lpstr>
      <vt:lpstr>INDICE</vt:lpstr>
      <vt:lpstr>1.1- Objetivos y enfoque del proyecto</vt:lpstr>
      <vt:lpstr>Introducción</vt:lpstr>
      <vt:lpstr>La energía solar</vt:lpstr>
      <vt:lpstr>Potencial energético solar</vt:lpstr>
      <vt:lpstr>Factor económico</vt:lpstr>
      <vt:lpstr>Crecimiento en Mw del mercado</vt:lpstr>
      <vt:lpstr>Sistemas de generación aislados</vt:lpstr>
      <vt:lpstr>Sistemas de generación con conexión a red</vt:lpstr>
      <vt:lpstr>Ventajas de los sistemas de generación fotovoltaicos</vt:lpstr>
      <vt:lpstr>Enfoque eléctrico del proyecto</vt:lpstr>
      <vt:lpstr>El efecto fotovoltaico</vt:lpstr>
      <vt:lpstr>Caso de estudio: diseño de un parque solar de 100kW</vt:lpstr>
      <vt:lpstr>Descripción esquemática de la instalación</vt:lpstr>
      <vt:lpstr>Finca (I)</vt:lpstr>
      <vt:lpstr>Finca (II)</vt:lpstr>
      <vt:lpstr>Línea de media tensión</vt:lpstr>
      <vt:lpstr>Módulos fotovoltaicos</vt:lpstr>
      <vt:lpstr>Inversor</vt:lpstr>
      <vt:lpstr>Inversor (II)</vt:lpstr>
      <vt:lpstr>Inversor (III)</vt:lpstr>
      <vt:lpstr>Centro de transformación</vt:lpstr>
      <vt:lpstr>Centro de transformación (II)</vt:lpstr>
      <vt:lpstr>Conexión a red</vt:lpstr>
      <vt:lpstr>Cálculos</vt:lpstr>
      <vt:lpstr>Estudio energético solar</vt:lpstr>
      <vt:lpstr>Evaluación del recurso solar</vt:lpstr>
      <vt:lpstr>Evaluación del recurso solar (II)</vt:lpstr>
      <vt:lpstr>Orientación de los módulos</vt:lpstr>
      <vt:lpstr>Inclinación de los módulos</vt:lpstr>
      <vt:lpstr>Distancia entre filas</vt:lpstr>
      <vt:lpstr>Pérdidas por temperatura</vt:lpstr>
      <vt:lpstr>Rendimiento del sistema</vt:lpstr>
      <vt:lpstr>Rendimiento del sistema (II)</vt:lpstr>
      <vt:lpstr>Conclusiones</vt:lpstr>
      <vt:lpstr>Conclusiones (II)</vt:lpstr>
      <vt:lpstr>Enfoque gráfico del proyecto</vt:lpstr>
      <vt:lpstr>Diapositiva 39</vt:lpstr>
      <vt:lpstr>Apartado de planos</vt:lpstr>
      <vt:lpstr>Trabajo en Autocad 3D</vt:lpstr>
      <vt:lpstr>Diapositiva 42</vt:lpstr>
      <vt:lpstr>Canalización de media tensión</vt:lpstr>
      <vt:lpstr>Canalización de baja tensión</vt:lpstr>
      <vt:lpstr>Armario inversor</vt:lpstr>
      <vt:lpstr>Centro de transformación</vt:lpstr>
      <vt:lpstr>Poste y acometida de media tensión</vt:lpstr>
      <vt:lpstr>Trabajo en RealXtend</vt:lpstr>
      <vt:lpstr>Diapositiva 49</vt:lpstr>
      <vt:lpstr>Proceso de exportación de archivos</vt:lpstr>
      <vt:lpstr>Diapositiva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Fin de Carrera Ingeniero Técnico Industrial</dc:title>
  <dc:creator>Sturm</dc:creator>
  <cp:lastModifiedBy>Sturm</cp:lastModifiedBy>
  <cp:revision>32</cp:revision>
  <dcterms:created xsi:type="dcterms:W3CDTF">2009-12-20T19:49:36Z</dcterms:created>
  <dcterms:modified xsi:type="dcterms:W3CDTF">2009-12-21T16:20:36Z</dcterms:modified>
</cp:coreProperties>
</file>